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299" r:id="rId6"/>
    <p:sldId id="297" r:id="rId7"/>
    <p:sldId id="279" r:id="rId8"/>
    <p:sldId id="302" r:id="rId9"/>
    <p:sldId id="298" r:id="rId10"/>
    <p:sldId id="301" r:id="rId11"/>
    <p:sldId id="276" r:id="rId12"/>
    <p:sldId id="293" r:id="rId13"/>
    <p:sldId id="30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9" autoAdjust="0"/>
  </p:normalViewPr>
  <p:slideViewPr>
    <p:cSldViewPr snapToGrid="0" showGuides="1">
      <p:cViewPr varScale="1">
        <p:scale>
          <a:sx n="59" d="100"/>
          <a:sy n="59" d="100"/>
        </p:scale>
        <p:origin x="964" y="5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2809-1042-FE95-5B67-8B95D13BD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6D5CB1-7ABD-427D-06E9-A75711D1C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F0BB4-5D33-A4C3-3F7C-8FD6E6947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B62BD-7B28-81E8-EE86-A1E207267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2130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53" r:id="rId9"/>
    <p:sldLayoutId id="2147483663" r:id="rId10"/>
    <p:sldLayoutId id="214748366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53" y="859293"/>
            <a:ext cx="6345079" cy="1826623"/>
          </a:xfrm>
        </p:spPr>
        <p:txBody>
          <a:bodyPr lIns="0" anchor="b" anchorCtr="0">
            <a:normAutofit/>
          </a:bodyPr>
          <a:lstStyle/>
          <a:p>
            <a: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&amp; Medical Knowledge Retrieval using RAG System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3" y="3344770"/>
            <a:ext cx="4912598" cy="195439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Nitish Adla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Kavya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Rampalli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Nischal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Dasari</a:t>
            </a:r>
          </a:p>
        </p:txBody>
      </p:sp>
      <p:pic>
        <p:nvPicPr>
          <p:cNvPr id="10" name="Picture Placeholder 9" descr="A person wearing a mask and goggles&#10;&#10;AI-generated content may be incorrect.">
            <a:extLst>
              <a:ext uri="{FF2B5EF4-FFF2-40B4-BE49-F238E27FC236}">
                <a16:creationId xmlns:a16="http://schemas.microsoft.com/office/drawing/2014/main" id="{9ED493F0-1BD8-113F-3ED2-70635B63A435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17389" r="17389"/>
          <a:stretch>
            <a:fillRect/>
          </a:stretch>
        </p:blipFill>
        <p:spPr>
          <a:xfrm>
            <a:off x="6742557" y="821836"/>
            <a:ext cx="5155529" cy="5959964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CFD00-2339-C81D-C37E-FF92612B2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751E366B-6F89-7326-284B-9EA30E1D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-125839"/>
            <a:ext cx="7132320" cy="964039"/>
          </a:xfrm>
        </p:spPr>
        <p:txBody>
          <a:bodyPr/>
          <a:lstStyle/>
          <a:p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143C98B0-49F0-F145-AC50-03FAD62667E1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654CB-8C71-2AEF-A4DC-7EA36AF89AF1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10</a:t>
            </a:fld>
            <a:endParaRPr lang="en-US" altLang="zh-CN" noProof="0" dirty="0"/>
          </a:p>
        </p:txBody>
      </p:sp>
      <p:pic>
        <p:nvPicPr>
          <p:cNvPr id="4" name="Picture 3" descr="A graph of a number of different colored bars&#10;&#10;AI-generated content may be incorrect.">
            <a:extLst>
              <a:ext uri="{FF2B5EF4-FFF2-40B4-BE49-F238E27FC236}">
                <a16:creationId xmlns:a16="http://schemas.microsoft.com/office/drawing/2014/main" id="{D2A5ACFF-C0D8-6AD6-589A-106D735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00921"/>
            <a:ext cx="6923314" cy="46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8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021C-3CEB-0FBA-DA89-C9C82E74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Project Topic and Domain/Corpus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46B3-AFD9-641E-7CBF-9A783646B36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 anchorCtr="0">
            <a:normAutofit/>
          </a:bodyPr>
          <a:lstStyle/>
          <a:p>
            <a:endParaRPr lang="en-US" dirty="0"/>
          </a:p>
          <a:p>
            <a:r>
              <a:rPr lang="en-US" b="1"/>
              <a:t>Topic: </a:t>
            </a:r>
            <a:r>
              <a:rPr lang="en-US" dirty="0"/>
              <a:t>Healthcare &amp; Medical Knowledge Retrieval using RAG System.</a:t>
            </a:r>
          </a:p>
          <a:p>
            <a:endParaRPr lang="en-US" dirty="0"/>
          </a:p>
          <a:p>
            <a:r>
              <a:rPr lang="en-US" b="1" dirty="0"/>
              <a:t>Domain/Corpus</a:t>
            </a:r>
            <a:r>
              <a:rPr lang="en-US" dirty="0"/>
              <a:t>: The system will leverage medical research papers, clinical guidelines, and health reports from sources like PubMed, WHO, and CDC.</a:t>
            </a:r>
          </a:p>
        </p:txBody>
      </p:sp>
      <p:pic>
        <p:nvPicPr>
          <p:cNvPr id="1026" name="Picture 2" descr="1,133,600+ Project Ideas Stock Photos, Pictures &amp; Royalty ...">
            <a:extLst>
              <a:ext uri="{FF2B5EF4-FFF2-40B4-BE49-F238E27FC236}">
                <a16:creationId xmlns:a16="http://schemas.microsoft.com/office/drawing/2014/main" id="{2749A420-4AFA-E9C3-0CBC-368E11C2A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4" r="8194" b="3"/>
          <a:stretch/>
        </p:blipFill>
        <p:spPr bwMode="auto">
          <a:xfrm>
            <a:off x="8229600" y="3108960"/>
            <a:ext cx="3017520" cy="31089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59569-83D5-A20B-653C-B9D6C8D9816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noProof="0" smtClean="0"/>
              <a:pPr>
                <a:spcAft>
                  <a:spcPts val="600"/>
                </a:spcAft>
              </a:pPr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48508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640080"/>
            <a:ext cx="7955280" cy="1335024"/>
          </a:xfrm>
        </p:spPr>
        <p:txBody>
          <a:bodyPr lIns="0" anchor="b" anchorCtr="0">
            <a:normAutofit/>
          </a:bodyPr>
          <a:lstStyle/>
          <a:p>
            <a:r>
              <a:rPr lang="en-IN" dirty="0"/>
              <a:t>Statement of Project Objectives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90503-C2C6-37F4-4636-9B4A8A3DE4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047999" y="2536371"/>
            <a:ext cx="5301343" cy="368154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700" dirty="0"/>
              <a:t>The objectives of this project include:</a:t>
            </a:r>
          </a:p>
          <a:p>
            <a:r>
              <a:rPr lang="en-US" sz="1700" dirty="0"/>
              <a:t>Develop a RAG system that retrieves and summarizes medical knowledge from trusted sources.</a:t>
            </a:r>
          </a:p>
          <a:p>
            <a:r>
              <a:rPr lang="en-US" sz="1700" dirty="0"/>
              <a:t>Improve the accuracy and accessibility of medical information for healthcare professionals and researchers.</a:t>
            </a:r>
          </a:p>
          <a:p>
            <a:r>
              <a:rPr lang="en-US" sz="1700" dirty="0"/>
              <a:t>Evaluate the system using medical domain-specific benchmarks and retrieval effectiveness metrics.</a:t>
            </a:r>
          </a:p>
        </p:txBody>
      </p:sp>
      <p:pic>
        <p:nvPicPr>
          <p:cNvPr id="5" name="Video 4" descr="3D Glass Rendering Of Chemical Compounds">
            <a:extLst>
              <a:ext uri="{FF2B5EF4-FFF2-40B4-BE49-F238E27FC236}">
                <a16:creationId xmlns:a16="http://schemas.microsoft.com/office/drawing/2014/main" id="{8CB228A0-49AF-E26E-1224-FD7B138FD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0258" r="14992" b="1"/>
          <a:stretch/>
        </p:blipFill>
        <p:spPr>
          <a:xfrm>
            <a:off x="8229600" y="3108960"/>
            <a:ext cx="3017520" cy="3108960"/>
          </a:xfrm>
          <a:prstGeom prst="rect">
            <a:avLst/>
          </a:prstGeom>
          <a:noFill/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4C5B7A6-FA21-6459-81B0-225A5DB913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noProof="0" smtClean="0"/>
              <a:pPr>
                <a:spcAft>
                  <a:spcPts val="600"/>
                </a:spcAft>
              </a:pPr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53011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</p:spPr>
        <p:txBody>
          <a:bodyPr>
            <a:normAutofit/>
          </a:bodyPr>
          <a:lstStyle/>
          <a:p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C5013-A563-C783-9185-9C847D4B4A4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</a:t>
            </a:fld>
            <a:endParaRPr lang="en-US" altLang="zh-CN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E7DA3B-015A-22D1-28E4-30B7165906A4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794657" y="2206753"/>
            <a:ext cx="8348472" cy="43647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800" dirty="0"/>
              <a:t>The system will integrate the following components:</a:t>
            </a:r>
          </a:p>
          <a:p>
            <a:pPr marL="0" indent="0">
              <a:buNone/>
            </a:pPr>
            <a:endParaRPr lang="en-IN" sz="1800" dirty="0"/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LLM: Open-source medical NLP models like </a:t>
            </a:r>
            <a:r>
              <a:rPr lang="en-IN" sz="1800" dirty="0" err="1"/>
              <a:t>BioGPT</a:t>
            </a:r>
            <a:r>
              <a:rPr lang="en-IN" sz="1800" dirty="0"/>
              <a:t>, DistilGPT2 ,</a:t>
            </a:r>
            <a:r>
              <a:rPr lang="en-IN" sz="1800" dirty="0" err="1"/>
              <a:t>MiniLM</a:t>
            </a:r>
            <a:r>
              <a:rPr lang="en-IN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Retriever: Dense Passage Retrieval (DPR) fine-tuned on medical literature.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Datasets/Knowledge Base: PubMed abstracts, WHO guidelines, CDC reports, clinical trial results.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System Architecture: The retriever fetches relevant medical data, which is then processed by an LLM to generate accurate responses.</a:t>
            </a:r>
          </a:p>
          <a:p>
            <a:endParaRPr lang="en-IN" dirty="0"/>
          </a:p>
        </p:txBody>
      </p:sp>
      <p:pic>
        <p:nvPicPr>
          <p:cNvPr id="3076" name="Picture 4" descr="2,321,800+ Approach Stock Photos, Pictures &amp; Royalty-Free Images - iStock">
            <a:extLst>
              <a:ext uri="{FF2B5EF4-FFF2-40B4-BE49-F238E27FC236}">
                <a16:creationId xmlns:a16="http://schemas.microsoft.com/office/drawing/2014/main" id="{56735614-A6F9-B132-C04A-AE289F18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29" y="274955"/>
            <a:ext cx="4702932" cy="2240068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CCB72-C6C8-3C9C-9BCD-AFF1B77C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4467DB-A77A-6FC7-80EF-B7773A0D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5780314" cy="1737360"/>
          </a:xfrm>
        </p:spPr>
        <p:txBody>
          <a:bodyPr anchor="t">
            <a:normAutofit/>
          </a:bodyPr>
          <a:lstStyle/>
          <a:p>
            <a:r>
              <a:rPr lang="en-IN" dirty="0"/>
              <a:t>RAG ARCHITECTURE </a:t>
            </a:r>
          </a:p>
        </p:txBody>
      </p:sp>
      <p:pic>
        <p:nvPicPr>
          <p:cNvPr id="2" name="Picture 1" descr="A diagram of a user&#10;&#10;AI-generated content may be incorrect.">
            <a:extLst>
              <a:ext uri="{FF2B5EF4-FFF2-40B4-BE49-F238E27FC236}">
                <a16:creationId xmlns:a16="http://schemas.microsoft.com/office/drawing/2014/main" id="{FB1E6B7A-1F81-B281-0FCF-7D80AF73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07" r="-1" b="2375"/>
          <a:stretch/>
        </p:blipFill>
        <p:spPr>
          <a:xfrm>
            <a:off x="1436914" y="1394461"/>
            <a:ext cx="8686800" cy="500602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8FEF-3FFB-9AEC-263E-267DB95AFE7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6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61EC-5F42-6AB8-DF35-480F0702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</p:spPr>
        <p:txBody>
          <a:bodyPr lIns="0" anchor="t" anchorCtr="0">
            <a:norm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in RAG Systems (1/2)</a:t>
            </a:r>
          </a:p>
        </p:txBody>
      </p:sp>
      <p:pic>
        <p:nvPicPr>
          <p:cNvPr id="12" name="Picture Placeholder 11" descr="A person sitting at their deck and a person walking to their desk">
            <a:extLst>
              <a:ext uri="{FF2B5EF4-FFF2-40B4-BE49-F238E27FC236}">
                <a16:creationId xmlns:a16="http://schemas.microsoft.com/office/drawing/2014/main" id="{7372550F-E2C0-2C0B-0ABA-5672CEBF7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5047" r="-3" b="26531"/>
          <a:stretch/>
        </p:blipFill>
        <p:spPr>
          <a:xfrm>
            <a:off x="5852160" y="731520"/>
            <a:ext cx="5486400" cy="1737360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99339-FABF-04A2-4090-C38B947B2B8B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 anchorCtr="0"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Recent advancements in RAG systems include:</a:t>
            </a:r>
          </a:p>
          <a:p>
            <a:pPr marL="0" indent="0">
              <a:buNone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RAG by Facebook AI, which integrates a retriever and generator into a single end-to-end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Use of dense retrievers like DPR (Dense Passage Retrieval) to enhance retrieval accuracy.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GPT-3 integration with retrieval systems to improve response quality.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Citations:</a:t>
            </a:r>
            <a:br>
              <a:rPr lang="en-IN" dirty="0"/>
            </a:br>
            <a:r>
              <a:rPr lang="en-IN" dirty="0"/>
              <a:t>- Lewis, M., et al. (2020). *Retrieval-Augmented Generation for Knowledge-Intensive NLP Tasks*.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8473FBB8-2CD0-73D7-E9D5-C16EDB2067C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noProof="0" smtClean="0"/>
              <a:pPr>
                <a:spcAft>
                  <a:spcPts val="600"/>
                </a:spcAft>
              </a:pPr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73508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2DF3-DF70-FFD9-66F5-23BF41B64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E036-EE18-0B35-3806-7C83B566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</p:spPr>
        <p:txBody>
          <a:bodyPr lIns="0" anchor="t" anchorCtr="0">
            <a:norm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 in RAG Systems (2/2)</a:t>
            </a:r>
          </a:p>
        </p:txBody>
      </p:sp>
      <p:pic>
        <p:nvPicPr>
          <p:cNvPr id="12" name="Picture Placeholder 11" descr="A person sitting at their deck and a person walking to their desk">
            <a:extLst>
              <a:ext uri="{FF2B5EF4-FFF2-40B4-BE49-F238E27FC236}">
                <a16:creationId xmlns:a16="http://schemas.microsoft.com/office/drawing/2014/main" id="{07A45C8C-E1ED-ACDF-971C-93B948246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5047" r="-3" b="26531"/>
          <a:stretch/>
        </p:blipFill>
        <p:spPr>
          <a:xfrm>
            <a:off x="5852160" y="731520"/>
            <a:ext cx="5486400" cy="1737360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3764E-3A2C-08A5-4246-EA96958A2C31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 anchorCtr="0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Additional works related to RAG systems include: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RAG with BERT-based retrievers to handle domain-specific questions.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Improvements in knowledge base incorporation for handling factual queries.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Citations:</a:t>
            </a:r>
            <a:br>
              <a:rPr lang="en-US" dirty="0"/>
            </a:br>
            <a:r>
              <a:rPr lang="en-US" dirty="0"/>
              <a:t>- Zhang, Y., et al. (2021). Leveraging Contextual Retrieval for Better Answers in Knowledge-intensive Tasks*.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72ABD74-B3E6-D629-31A0-13797193288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noProof="0" smtClean="0"/>
              <a:pPr>
                <a:spcAft>
                  <a:spcPts val="600"/>
                </a:spcAft>
              </a:pPr>
              <a:t>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93312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673825"/>
            <a:ext cx="4147457" cy="846909"/>
          </a:xfrm>
        </p:spPr>
        <p:txBody>
          <a:bodyPr anchor="b" anchorCtr="0">
            <a:normAutofit/>
          </a:bodyPr>
          <a:lstStyle/>
          <a:p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1" y="1952524"/>
            <a:ext cx="6946176" cy="392103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Upon project completion, we will deliver:</a:t>
            </a:r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A working RAG system tailored for retrieving and summarizing medical knowledge.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Detailed documentation including system architecture, API usage, and deployment instructions.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Evaluation report highlighting the system’s effectiveness in medical knowledge retrieval.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Open-source code repository with all implementations and datasets.</a:t>
            </a:r>
          </a:p>
        </p:txBody>
      </p:sp>
      <p:pic>
        <p:nvPicPr>
          <p:cNvPr id="12" name="Picture Placeholder 11" descr="Three people having a discussion at a table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753"/>
                    </a14:imgEffect>
                    <a14:imgEffect>
                      <a14:saturation sat="133000"/>
                    </a14:imgEffect>
                    <a14:imgEffect>
                      <a14:brightnessContrast bright="4000" contrast="3000"/>
                    </a14:imgEffect>
                  </a14:imgLayer>
                </a14:imgProps>
              </a:ext>
            </a:extLst>
          </a:blip>
          <a:srcRect l="18665" r="18665"/>
          <a:stretch/>
        </p:blipFill>
        <p:spPr>
          <a:xfrm>
            <a:off x="7456714" y="0"/>
            <a:ext cx="4735287" cy="5037165"/>
          </a:xfr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B3DA3-995E-263F-F271-D0DCB60A611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  <p:pic>
        <p:nvPicPr>
          <p:cNvPr id="4" name="Picture 3" descr="A graph of a number of different colored bars&#10;&#10;AI-generated content may be incorrect.">
            <a:extLst>
              <a:ext uri="{FF2B5EF4-FFF2-40B4-BE49-F238E27FC236}">
                <a16:creationId xmlns:a16="http://schemas.microsoft.com/office/drawing/2014/main" id="{4CFFAC3C-60EF-D669-69CF-9E12AEB10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257" y="260514"/>
            <a:ext cx="5453742" cy="56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538190"/>
            <a:ext cx="7132320" cy="964039"/>
          </a:xfrm>
        </p:spPr>
        <p:txBody>
          <a:bodyPr/>
          <a:lstStyle/>
          <a:p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Methodology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948542"/>
            <a:ext cx="7238999" cy="368154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system's performance will be assessed based on:</a:t>
            </a:r>
          </a:p>
          <a:p>
            <a:endParaRPr lang="en-US" sz="1800" dirty="0"/>
          </a:p>
          <a:p>
            <a:pPr marL="342900" indent="-342900"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Text Quality</a:t>
            </a:r>
            <a:r>
              <a:rPr lang="en-US" sz="1800" dirty="0"/>
              <a:t>: Evaluated using BLEU, ROUGE, METEOR, </a:t>
            </a:r>
          </a:p>
          <a:p>
            <a:r>
              <a:rPr lang="en-US" sz="1800" dirty="0"/>
              <a:t>and clinical relevance scores.</a:t>
            </a:r>
          </a:p>
          <a:p>
            <a:r>
              <a:rPr lang="en-US" sz="1800" dirty="0"/>
              <a:t>2.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Retrieval Accuracy</a:t>
            </a:r>
            <a:r>
              <a:rPr lang="en-US" sz="1800" dirty="0"/>
              <a:t>: Assessed by comparing retrieved documents with ground-truth expert-reviewed sources.</a:t>
            </a:r>
          </a:p>
          <a:p>
            <a:r>
              <a:rPr lang="en-US" sz="1800" dirty="0"/>
              <a:t>3.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Efficiency</a:t>
            </a:r>
            <a:r>
              <a:rPr lang="en-US" sz="1800" dirty="0"/>
              <a:t>: Latency (response time) and retrieval speed will be measured.</a:t>
            </a:r>
          </a:p>
          <a:p>
            <a:r>
              <a:rPr lang="en-US" sz="1800" dirty="0"/>
              <a:t>4.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Expert Validation</a:t>
            </a:r>
            <a:r>
              <a:rPr lang="en-US" sz="1800" dirty="0"/>
              <a:t>: Feedback from medical professionals to determine the system's reliability in healthcare applications.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2DE72-77CB-CB24-A4D1-2FAC47307AC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  <p:pic>
        <p:nvPicPr>
          <p:cNvPr id="6" name="Picture 5" descr="A graph of green and orange bars&#10;&#10;AI-generated content may be incorrect.">
            <a:extLst>
              <a:ext uri="{FF2B5EF4-FFF2-40B4-BE49-F238E27FC236}">
                <a16:creationId xmlns:a16="http://schemas.microsoft.com/office/drawing/2014/main" id="{AC001BE8-A2E5-EF11-6330-779D8BAFD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15" y="381000"/>
            <a:ext cx="511628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9897CAE-455D-42C9-A951-0C21BC12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8581</TotalTime>
  <Words>487</Words>
  <Application>Microsoft Office PowerPoint</Application>
  <PresentationFormat>Widescreen</PresentationFormat>
  <Paragraphs>69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等线</vt:lpstr>
      <vt:lpstr>Abadi</vt:lpstr>
      <vt:lpstr>Arial</vt:lpstr>
      <vt:lpstr>Calibri</vt:lpstr>
      <vt:lpstr>Posterama</vt:lpstr>
      <vt:lpstr>Posterama Text SemiBold</vt:lpstr>
      <vt:lpstr>Times New Roman</vt:lpstr>
      <vt:lpstr>Wingdings</vt:lpstr>
      <vt:lpstr>Custom</vt:lpstr>
      <vt:lpstr>Healthcare &amp; Medical Knowledge Retrieval using RAG System</vt:lpstr>
      <vt:lpstr>Project Topic and Domain/Corpus</vt:lpstr>
      <vt:lpstr>Statement of Project Objectives</vt:lpstr>
      <vt:lpstr>Approach</vt:lpstr>
      <vt:lpstr>RAG ARCHITECTURE </vt:lpstr>
      <vt:lpstr>State of the Art in RAG Systems (1/2)</vt:lpstr>
      <vt:lpstr>State of the Art in RAG Systems (2/2)</vt:lpstr>
      <vt:lpstr>Deliverables</vt:lpstr>
      <vt:lpstr>Evaluation Methodology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Adla, Nitish</dc:creator>
  <cp:lastModifiedBy>Adla, Nitish</cp:lastModifiedBy>
  <cp:revision>15</cp:revision>
  <dcterms:created xsi:type="dcterms:W3CDTF">2025-03-23T19:41:57Z</dcterms:created>
  <dcterms:modified xsi:type="dcterms:W3CDTF">2025-05-04T16:44:24Z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